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9" r:id="rId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5B349-D35F-4D12-91C7-C7C3E51524C5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C329B-CED2-4B79-AE3D-9B65AF8E5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023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3EAA0-B624-4C44-86EC-75243EF91E02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875FC-9460-432D-A655-6CE2BF263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457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88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64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10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161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75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48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442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400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55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793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FFA55-572E-40E7-BC45-A023C58BCA6A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993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FFA55-572E-40E7-BC45-A023C58BCA6A}" type="datetimeFigureOut">
              <a:rPr lang="en-GB" smtClean="0"/>
              <a:t>02/10/2017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04698-177D-40A4-8493-35AC4FF22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999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88" y="507346"/>
            <a:ext cx="1206070" cy="3075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87625" y="292494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868145" y="764704"/>
            <a:ext cx="3168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457200" y="425542"/>
            <a:ext cx="4038600" cy="60998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	    Oxford University </a:t>
            </a:r>
          </a:p>
          <a:p>
            <a:pPr marL="0" indent="0">
              <a:buNone/>
            </a:pPr>
            <a:r>
              <a:rPr lang="en-GB" sz="2400" dirty="0"/>
              <a:t>Speculative Fiction Group</a:t>
            </a:r>
          </a:p>
          <a:p>
            <a:pPr marL="0" lvl="0" indent="0">
              <a:buNone/>
            </a:pPr>
            <a:endParaRPr lang="en-US" sz="16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We’re a friendly, diverse group of people who enjoy </a:t>
            </a:r>
            <a:r>
              <a:rPr lang="en-US" sz="1600" b="0" i="0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sci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 fi, fantasy, horror and all things speculative. We usually meet on Wednesdays during term, and love visitors!</a:t>
            </a:r>
          </a:p>
          <a:p>
            <a:pPr marL="0" lvl="0" indent="0">
              <a:buNone/>
            </a:pPr>
            <a:endParaRPr lang="en-US" sz="16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indent="0">
              <a:buNone/>
            </a:pPr>
            <a:r>
              <a:rPr lang="en-GB" sz="1600" dirty="0"/>
              <a:t>	Sun 1</a:t>
            </a:r>
            <a:r>
              <a:rPr lang="en-GB" sz="1600" baseline="30000" dirty="0"/>
              <a:t>st</a:t>
            </a:r>
            <a:r>
              <a:rPr lang="en-GB" sz="1600" dirty="0"/>
              <a:t> Week (8th Oct) 3-6pm: 	</a:t>
            </a:r>
            <a:r>
              <a:rPr lang="en-GB" sz="1600" b="1" dirty="0"/>
              <a:t>Freshers’ Cakes</a:t>
            </a:r>
          </a:p>
          <a:p>
            <a:pPr marL="0" lvl="0" indent="0"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In Somerville. Drop in for </a:t>
            </a:r>
            <a:r>
              <a:rPr lang="en-US" sz="1600" dirty="0">
                <a:ea typeface="HG Mincho Light J" pitchFamily="2"/>
                <a:cs typeface="Luxi Sans" pitchFamily="2"/>
              </a:rPr>
              <a:t>obligation-free </a:t>
            </a:r>
            <a:r>
              <a:rPr lang="en-US" sz="1600" b="1" dirty="0">
                <a:ea typeface="HG Mincho Light J" pitchFamily="2"/>
                <a:cs typeface="Luxi Sans" pitchFamily="2"/>
              </a:rPr>
              <a:t>cake 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(not a lie!), drinks, nibbles, and to meet the crew and fellow geeky </a:t>
            </a:r>
            <a:r>
              <a:rPr lang="en-US" sz="1600" b="0" i="0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freshers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!</a:t>
            </a:r>
          </a:p>
          <a:p>
            <a:pPr marL="0" lvl="0" indent="0">
              <a:buNone/>
            </a:pPr>
            <a:endParaRPr lang="en-US" sz="16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indent="0">
              <a:buNone/>
            </a:pPr>
            <a:r>
              <a:rPr lang="en-GB" sz="1600" dirty="0"/>
              <a:t>	Wed 1</a:t>
            </a:r>
            <a:r>
              <a:rPr lang="en-GB" sz="1600" baseline="30000" dirty="0"/>
              <a:t>st</a:t>
            </a:r>
            <a:r>
              <a:rPr lang="en-GB" sz="1600" dirty="0"/>
              <a:t> Week (12</a:t>
            </a:r>
            <a:r>
              <a:rPr lang="en-GB" sz="1600" baseline="30000" dirty="0"/>
              <a:t>th</a:t>
            </a:r>
            <a:r>
              <a:rPr lang="en-GB" sz="1600" dirty="0"/>
              <a:t> Oct) 8pm:</a:t>
            </a:r>
          </a:p>
          <a:p>
            <a:pPr marL="0" indent="0">
              <a:buNone/>
            </a:pPr>
            <a:r>
              <a:rPr lang="en-GB" sz="1600" dirty="0"/>
              <a:t>	</a:t>
            </a:r>
            <a:r>
              <a:rPr lang="en-GB" sz="1600" b="1" dirty="0"/>
              <a:t>Desert Planet Books</a:t>
            </a:r>
          </a:p>
          <a:p>
            <a:pPr lvl="0"/>
            <a:r>
              <a:rPr lang="en-GB" sz="1600" dirty="0"/>
              <a:t>	In Pembroke. </a:t>
            </a:r>
            <a:r>
              <a:rPr lang="en-US" sz="1600" dirty="0"/>
              <a:t>W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hat are the ten SF 	books most worth reading and why? Come along  to our first regular meeting of term for a lively discussion. Audience contributions are encouraged, but no worries if you’re feeling a bit shy!</a:t>
            </a:r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 algn="just">
              <a:buNone/>
            </a:pPr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6120680"/>
          </a:xfrm>
        </p:spPr>
        <p:txBody>
          <a:bodyPr>
            <a:normAutofit lnSpcReduction="10000"/>
          </a:bodyPr>
          <a:lstStyle/>
          <a:p>
            <a:pPr marL="0" lvl="0" indent="0" hangingPunct="0">
              <a:spcBef>
                <a:spcPts val="0"/>
              </a:spcBef>
              <a:buNone/>
            </a:pPr>
            <a:r>
              <a:rPr lang="en-US" sz="1600" b="1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Library</a:t>
            </a: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Every now and again we host a Sunday library meeting, held from 8pm till late in our librarian's college room (or occasionally at a pub!). These evenings are an opportunity to </a:t>
            </a:r>
            <a:r>
              <a:rPr lang="en-US" sz="1600" b="0" i="0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socialise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, and chat about life, the universe and Everything, whilst also perusing OUSFG’s library of around 600 books.</a:t>
            </a: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Discussion and film meetings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Wednesday meetings also start at 8pm, and are held in either Pembroke or Somerville.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>
                <a:ea typeface="HG Mincho Light J" pitchFamily="2"/>
                <a:cs typeface="Luxi Sans" pitchFamily="2"/>
              </a:rPr>
              <a:t>We’re kicking off with Desert Planet Books, followed by a discussion about Oxford in SF. In 3</a:t>
            </a:r>
            <a:r>
              <a:rPr lang="en-US" sz="1600" baseline="30000" dirty="0">
                <a:ea typeface="HG Mincho Light J" pitchFamily="2"/>
                <a:cs typeface="Luxi Sans" pitchFamily="2"/>
              </a:rPr>
              <a:t>rd</a:t>
            </a:r>
            <a:r>
              <a:rPr lang="en-US" sz="1600" dirty="0">
                <a:ea typeface="HG Mincho Light J" pitchFamily="2"/>
                <a:cs typeface="Luxi Sans" pitchFamily="2"/>
              </a:rPr>
              <a:t> week we’ll have both a library meeting and a collaborative story-writing event.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1600" dirty="0">
              <a:ea typeface="HG Mincho Light J" pitchFamily="2"/>
              <a:cs typeface="Luxi Sans" pitchFamily="2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>
                <a:ea typeface="HG Mincho Light J" pitchFamily="2"/>
                <a:cs typeface="Luxi Sans" pitchFamily="2"/>
              </a:rPr>
              <a:t>In 4</a:t>
            </a:r>
            <a:r>
              <a:rPr lang="en-US" sz="1600" baseline="30000" dirty="0">
                <a:ea typeface="HG Mincho Light J" pitchFamily="2"/>
                <a:cs typeface="Luxi Sans" pitchFamily="2"/>
              </a:rPr>
              <a:t>th</a:t>
            </a:r>
            <a:r>
              <a:rPr lang="en-US" sz="1600" dirty="0">
                <a:ea typeface="HG Mincho Light J" pitchFamily="2"/>
                <a:cs typeface="Luxi Sans" pitchFamily="2"/>
              </a:rPr>
              <a:t> week we’ll be watching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1600" dirty="0">
                <a:ea typeface="HG Mincho Light J" pitchFamily="2"/>
                <a:cs typeface="Luxi Sans" pitchFamily="2"/>
              </a:rPr>
              <a:t>Little Shop of Horrors for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1600" dirty="0">
                <a:ea typeface="HG Mincho Light J" pitchFamily="2"/>
                <a:cs typeface="Luxi Sans" pitchFamily="2"/>
              </a:rPr>
              <a:t>Our annual Halloween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1600" dirty="0">
                <a:ea typeface="HG Mincho Light J" pitchFamily="2"/>
                <a:cs typeface="Luxi Sans" pitchFamily="2"/>
              </a:rPr>
              <a:t>movie night! </a:t>
            </a:r>
            <a:endParaRPr lang="en-US" sz="1600" dirty="0">
              <a:ea typeface="HG Mincho Light J" pitchFamily="2"/>
              <a:cs typeface="Luxi Sans" pitchFamily="2"/>
            </a:endParaRPr>
          </a:p>
          <a:p>
            <a:pPr marL="0" lvl="0" indent="0">
              <a:buNone/>
            </a:pPr>
            <a:endParaRPr lang="en-US" sz="1600" dirty="0"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endParaRPr lang="en-US" sz="13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endParaRPr lang="en-US" sz="1300" dirty="0"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For the full </a:t>
            </a:r>
            <a:r>
              <a:rPr lang="en-US" sz="1300" b="0" i="0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termcard</a:t>
            </a:r>
            <a:r>
              <a:rPr lang="en-US" sz="13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, directions to venues and up-to-date information, visit the website and subscribe to our low-traffic email announcement list.</a:t>
            </a: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b="1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http://users.ox.ac.uk/~ousfg/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8596" y="2443794"/>
            <a:ext cx="638690" cy="665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56825" y="4014356"/>
            <a:ext cx="822233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815352"/>
            <a:ext cx="1162684" cy="140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73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88" y="507346"/>
            <a:ext cx="1206070" cy="3075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87625" y="292494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868145" y="764704"/>
            <a:ext cx="3168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457200" y="425542"/>
            <a:ext cx="4038600" cy="60998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	    Oxford University </a:t>
            </a:r>
          </a:p>
          <a:p>
            <a:pPr marL="0" indent="0">
              <a:buNone/>
            </a:pPr>
            <a:r>
              <a:rPr lang="en-GB" sz="2400" dirty="0"/>
              <a:t>Speculative Fiction Group</a:t>
            </a:r>
          </a:p>
          <a:p>
            <a:pPr marL="0" lvl="0" indent="0">
              <a:buNone/>
            </a:pPr>
            <a:endParaRPr lang="en-US" sz="16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We’re a friendly, diverse group of people who enjoy </a:t>
            </a:r>
            <a:r>
              <a:rPr lang="en-US" sz="1600" b="0" i="0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sci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 fi, fantasy, horror and all things speculative. We usually meet on Wednesdays during term, and love visitors!</a:t>
            </a:r>
          </a:p>
          <a:p>
            <a:pPr marL="0" lvl="0" indent="0">
              <a:buNone/>
            </a:pPr>
            <a:endParaRPr lang="en-US" sz="16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indent="0">
              <a:buNone/>
            </a:pPr>
            <a:r>
              <a:rPr lang="en-GB" sz="1600" dirty="0"/>
              <a:t>	Sun 1</a:t>
            </a:r>
            <a:r>
              <a:rPr lang="en-GB" sz="1600" baseline="30000" dirty="0"/>
              <a:t>st</a:t>
            </a:r>
            <a:r>
              <a:rPr lang="en-GB" sz="1600" dirty="0"/>
              <a:t> Week (8th Oct) 3-6pm: 	</a:t>
            </a:r>
            <a:r>
              <a:rPr lang="en-GB" sz="1600" b="1" dirty="0"/>
              <a:t>Freshers’ Cakes</a:t>
            </a:r>
          </a:p>
          <a:p>
            <a:pPr marL="0" lvl="0" indent="0"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In Somerville. Drop in for </a:t>
            </a:r>
            <a:r>
              <a:rPr lang="en-US" sz="1600" dirty="0">
                <a:ea typeface="HG Mincho Light J" pitchFamily="2"/>
                <a:cs typeface="Luxi Sans" pitchFamily="2"/>
              </a:rPr>
              <a:t>obligation-free </a:t>
            </a:r>
            <a:r>
              <a:rPr lang="en-US" sz="1600" b="1" dirty="0">
                <a:ea typeface="HG Mincho Light J" pitchFamily="2"/>
                <a:cs typeface="Luxi Sans" pitchFamily="2"/>
              </a:rPr>
              <a:t>cake 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(not a lie!), drinks, nibbles, and to meet the crew and fellow geeky </a:t>
            </a:r>
            <a:r>
              <a:rPr lang="en-US" sz="1600" b="0" i="0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freshers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!</a:t>
            </a:r>
          </a:p>
          <a:p>
            <a:pPr marL="0" lvl="0" indent="0">
              <a:buNone/>
            </a:pPr>
            <a:endParaRPr lang="en-US" sz="16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indent="0">
              <a:buNone/>
            </a:pPr>
            <a:r>
              <a:rPr lang="en-GB" sz="1600" dirty="0"/>
              <a:t>	Wed 1</a:t>
            </a:r>
            <a:r>
              <a:rPr lang="en-GB" sz="1600" baseline="30000" dirty="0"/>
              <a:t>st</a:t>
            </a:r>
            <a:r>
              <a:rPr lang="en-GB" sz="1600" dirty="0"/>
              <a:t> Week (12</a:t>
            </a:r>
            <a:r>
              <a:rPr lang="en-GB" sz="1600" baseline="30000" dirty="0"/>
              <a:t>th</a:t>
            </a:r>
            <a:r>
              <a:rPr lang="en-GB" sz="1600" dirty="0"/>
              <a:t> Oct) 8pm:</a:t>
            </a:r>
          </a:p>
          <a:p>
            <a:pPr marL="0" indent="0">
              <a:buNone/>
            </a:pPr>
            <a:r>
              <a:rPr lang="en-GB" sz="1600" dirty="0"/>
              <a:t>	</a:t>
            </a:r>
            <a:r>
              <a:rPr lang="en-GB" sz="1600" b="1" dirty="0"/>
              <a:t>Desert Planet Books</a:t>
            </a:r>
          </a:p>
          <a:p>
            <a:pPr lvl="0"/>
            <a:r>
              <a:rPr lang="en-GB" sz="1600" dirty="0"/>
              <a:t>	In Pembroke. </a:t>
            </a:r>
            <a:r>
              <a:rPr lang="en-US" sz="1600" dirty="0"/>
              <a:t>W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hat are the ten SF 	books most worth reading and why? Come along  to our first regular meeting of term for a lively discussion. Audience contributions are encouraged, but no worries if you’re feeling a bit shy!</a:t>
            </a:r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 algn="just">
              <a:buNone/>
            </a:pPr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6120680"/>
          </a:xfrm>
        </p:spPr>
        <p:txBody>
          <a:bodyPr>
            <a:normAutofit lnSpcReduction="10000"/>
          </a:bodyPr>
          <a:lstStyle/>
          <a:p>
            <a:pPr marL="0" lvl="0" indent="0" hangingPunct="0">
              <a:spcBef>
                <a:spcPts val="0"/>
              </a:spcBef>
              <a:buNone/>
            </a:pPr>
            <a:r>
              <a:rPr lang="en-US" sz="1600" b="1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Library</a:t>
            </a: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Every now and again we host a Sunday library meeting, held from 8pm till late in our librarian's college room (or occasionally at a pub!). These evenings are an opportunity to </a:t>
            </a:r>
            <a:r>
              <a:rPr lang="en-US" sz="1600" b="0" i="0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socialise</a:t>
            </a: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, and chat about life, the universe and Everything, whilst also perusing OUSFG’s library of around 600 books.</a:t>
            </a: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Discussion and film meetings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Wednesday meetings also start at 8pm, and are held in either Pembroke or Somerville.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>
                <a:ea typeface="HG Mincho Light J" pitchFamily="2"/>
                <a:cs typeface="Luxi Sans" pitchFamily="2"/>
              </a:rPr>
              <a:t>We’re kicking off with Desert Planet Books, followed by a discussion about Oxford in SF. In 3</a:t>
            </a:r>
            <a:r>
              <a:rPr lang="en-US" sz="1600" baseline="30000" dirty="0">
                <a:ea typeface="HG Mincho Light J" pitchFamily="2"/>
                <a:cs typeface="Luxi Sans" pitchFamily="2"/>
              </a:rPr>
              <a:t>rd</a:t>
            </a:r>
            <a:r>
              <a:rPr lang="en-US" sz="1600" dirty="0">
                <a:ea typeface="HG Mincho Light J" pitchFamily="2"/>
                <a:cs typeface="Luxi Sans" pitchFamily="2"/>
              </a:rPr>
              <a:t> week we’ll have both a library meeting and a collaborative story-writing event.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1600" dirty="0">
              <a:ea typeface="HG Mincho Light J" pitchFamily="2"/>
              <a:cs typeface="Luxi Sans" pitchFamily="2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1600" dirty="0">
                <a:ea typeface="HG Mincho Light J" pitchFamily="2"/>
                <a:cs typeface="Luxi Sans" pitchFamily="2"/>
              </a:rPr>
              <a:t>In 4</a:t>
            </a:r>
            <a:r>
              <a:rPr lang="en-US" sz="1600" baseline="30000" dirty="0">
                <a:ea typeface="HG Mincho Light J" pitchFamily="2"/>
                <a:cs typeface="Luxi Sans" pitchFamily="2"/>
              </a:rPr>
              <a:t>th</a:t>
            </a:r>
            <a:r>
              <a:rPr lang="en-US" sz="1600" dirty="0">
                <a:ea typeface="HG Mincho Light J" pitchFamily="2"/>
                <a:cs typeface="Luxi Sans" pitchFamily="2"/>
              </a:rPr>
              <a:t> week we’ll be watching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1600" dirty="0">
                <a:ea typeface="HG Mincho Light J" pitchFamily="2"/>
                <a:cs typeface="Luxi Sans" pitchFamily="2"/>
              </a:rPr>
              <a:t>Little Shop of Horrors for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1600" dirty="0">
                <a:ea typeface="HG Mincho Light J" pitchFamily="2"/>
                <a:cs typeface="Luxi Sans" pitchFamily="2"/>
              </a:rPr>
              <a:t>Our annual Halloween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sz="1600" dirty="0">
                <a:ea typeface="HG Mincho Light J" pitchFamily="2"/>
                <a:cs typeface="Luxi Sans" pitchFamily="2"/>
              </a:rPr>
              <a:t>movie night! </a:t>
            </a:r>
            <a:endParaRPr lang="en-US" sz="1600" dirty="0">
              <a:ea typeface="HG Mincho Light J" pitchFamily="2"/>
              <a:cs typeface="Luxi Sans" pitchFamily="2"/>
            </a:endParaRPr>
          </a:p>
          <a:p>
            <a:pPr marL="0" lvl="0" indent="0">
              <a:buNone/>
            </a:pPr>
            <a:endParaRPr lang="en-US" sz="1600" dirty="0"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endParaRPr lang="en-US" sz="1300" b="0" i="0" u="none" strike="noStrike" dirty="0">
              <a:ln>
                <a:noFill/>
              </a:ln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endParaRPr lang="en-US" sz="1300" dirty="0">
              <a:ea typeface="HG Mincho Light J" pitchFamily="2"/>
              <a:cs typeface="Luxi Sans" pitchFamily="2"/>
            </a:endParaRP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For the full </a:t>
            </a:r>
            <a:r>
              <a:rPr lang="en-US" sz="1300" b="0" i="0" u="none" strike="noStrike" dirty="0" err="1">
                <a:ln>
                  <a:noFill/>
                </a:ln>
                <a:ea typeface="HG Mincho Light J" pitchFamily="2"/>
                <a:cs typeface="Luxi Sans" pitchFamily="2"/>
              </a:rPr>
              <a:t>termcard</a:t>
            </a:r>
            <a:r>
              <a:rPr lang="en-US" sz="1300" b="0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, directions to venues and up-to-date information, visit the website and subscribe to our low-traffic email announcement list.</a:t>
            </a:r>
          </a:p>
          <a:p>
            <a:pPr marL="0" lvl="0" indent="0" hangingPunct="0">
              <a:spcBef>
                <a:spcPts val="0"/>
              </a:spcBef>
              <a:buNone/>
            </a:pPr>
            <a:r>
              <a:rPr lang="en-US" sz="1300" b="1" i="0" u="none" strike="noStrike" dirty="0">
                <a:ln>
                  <a:noFill/>
                </a:ln>
                <a:ea typeface="HG Mincho Light J" pitchFamily="2"/>
                <a:cs typeface="Luxi Sans" pitchFamily="2"/>
              </a:rPr>
              <a:t>http://users.ox.ac.uk/~ousfg/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8596" y="2443794"/>
            <a:ext cx="638690" cy="665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56825" y="4014356"/>
            <a:ext cx="822233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815352"/>
            <a:ext cx="1162684" cy="140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113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324</Words>
  <Application>Microsoft Office PowerPoint</Application>
  <PresentationFormat>On-screen Show (4:3)</PresentationFormat>
  <Paragraphs>54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HG Mincho Light J</vt:lpstr>
      <vt:lpstr>Luxi Sans</vt:lpstr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Lyuba Bozhilova</dc:creator>
  <cp:lastModifiedBy>Lyuba Bozhilova</cp:lastModifiedBy>
  <cp:revision>8</cp:revision>
  <cp:lastPrinted>2016-10-02T16:37:18Z</cp:lastPrinted>
  <dcterms:created xsi:type="dcterms:W3CDTF">2016-10-02T15:42:17Z</dcterms:created>
  <dcterms:modified xsi:type="dcterms:W3CDTF">2017-10-02T21:27:55Z</dcterms:modified>
</cp:coreProperties>
</file>