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5B349-D35F-4D12-91C7-C7C3E51524C5}" type="datetimeFigureOut">
              <a:rPr lang="en-GB" smtClean="0"/>
              <a:t>02/10/2016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C329B-CED2-4B79-AE3D-9B65AF8E5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023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3EAA0-B624-4C44-86EC-75243EF91E02}" type="datetimeFigureOut">
              <a:rPr lang="en-GB" smtClean="0"/>
              <a:t>02/10/2016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875FC-9460-432D-A655-6CE2BF263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457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B875FC-9460-432D-A655-6CE2BF2634A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943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88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64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10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161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75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48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442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400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55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793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993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FFA55-572E-40E7-BC45-A023C58BCA6A}" type="datetimeFigureOut">
              <a:rPr lang="en-GB" smtClean="0"/>
              <a:t>02/10/2016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999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88" y="507346"/>
            <a:ext cx="1206070" cy="3075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87625" y="2924944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868145" y="764704"/>
            <a:ext cx="3168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>
          <a:xfrm>
            <a:off x="457200" y="425542"/>
            <a:ext cx="4038600" cy="60998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dirty="0" smtClean="0"/>
              <a:t>	    Oxford University </a:t>
            </a:r>
          </a:p>
          <a:p>
            <a:pPr marL="0" indent="0">
              <a:buNone/>
            </a:pPr>
            <a:r>
              <a:rPr lang="en-GB" sz="2400" dirty="0" smtClean="0"/>
              <a:t>Speculative Fiction Group</a:t>
            </a:r>
          </a:p>
          <a:p>
            <a:pPr marL="0" lvl="0" indent="0">
              <a:buNone/>
            </a:pPr>
            <a:endParaRPr lang="en-US" sz="1600" b="0" i="0" u="none" strike="noStrike" dirty="0" smtClean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lvl="0" indent="0">
              <a:buNone/>
            </a:pP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We’re a friendly, diverse group of people who enjoy </a:t>
            </a:r>
            <a:r>
              <a:rPr lang="en-US" sz="1600" b="0" i="0" u="none" strike="noStrike" dirty="0" err="1" smtClean="0">
                <a:ln>
                  <a:noFill/>
                </a:ln>
                <a:ea typeface="HG Mincho Light J" pitchFamily="2"/>
                <a:cs typeface="Luxi Sans" pitchFamily="2"/>
              </a:rPr>
              <a:t>sci</a:t>
            </a: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 fi, fantasy, horror and all things speculative. We meet twice a week during term, on Sundays and Wednesdays.</a:t>
            </a:r>
          </a:p>
          <a:p>
            <a:pPr marL="0" lvl="0" indent="0">
              <a:buNone/>
            </a:pPr>
            <a:endParaRPr lang="en-US" sz="1600" b="0" i="0" u="none" strike="noStrike" dirty="0" smtClean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indent="0">
              <a:buNone/>
            </a:pPr>
            <a:r>
              <a:rPr lang="en-GB" sz="1600" dirty="0"/>
              <a:t>	</a:t>
            </a:r>
            <a:r>
              <a:rPr lang="en-GB" sz="1600" dirty="0" smtClean="0"/>
              <a:t>Sun 1</a:t>
            </a:r>
            <a:r>
              <a:rPr lang="en-GB" sz="1600" baseline="30000" dirty="0" smtClean="0"/>
              <a:t>st</a:t>
            </a:r>
            <a:r>
              <a:rPr lang="en-GB" sz="1600" dirty="0" smtClean="0"/>
              <a:t> Week (9th Oct) 3-6pm: 	</a:t>
            </a:r>
            <a:r>
              <a:rPr lang="en-GB" sz="1600" b="1" dirty="0" err="1" smtClean="0"/>
              <a:t>Freshers’</a:t>
            </a:r>
            <a:r>
              <a:rPr lang="en-GB" sz="1600" b="1" dirty="0" smtClean="0"/>
              <a:t> Cakes</a:t>
            </a:r>
          </a:p>
          <a:p>
            <a:pPr marL="0" lvl="0" indent="0">
              <a:buNone/>
            </a:pP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In Somerville. Drop in for </a:t>
            </a:r>
            <a:r>
              <a:rPr lang="en-US" sz="1600" dirty="0" smtClean="0">
                <a:ea typeface="HG Mincho Light J" pitchFamily="2"/>
                <a:cs typeface="Luxi Sans" pitchFamily="2"/>
              </a:rPr>
              <a:t>obligation-free </a:t>
            </a:r>
            <a:r>
              <a:rPr lang="en-US" sz="1600" b="1" dirty="0" smtClean="0">
                <a:ea typeface="HG Mincho Light J" pitchFamily="2"/>
                <a:cs typeface="Luxi Sans" pitchFamily="2"/>
              </a:rPr>
              <a:t>cake </a:t>
            </a: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(not a lie!), drinks, nibbles, and to meet the crew and fellow geeky </a:t>
            </a:r>
            <a:r>
              <a:rPr lang="en-US" sz="1600" b="0" i="0" u="none" strike="noStrike" dirty="0" err="1" smtClean="0">
                <a:ln>
                  <a:noFill/>
                </a:ln>
                <a:ea typeface="HG Mincho Light J" pitchFamily="2"/>
                <a:cs typeface="Luxi Sans" pitchFamily="2"/>
              </a:rPr>
              <a:t>freshers</a:t>
            </a: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!</a:t>
            </a:r>
          </a:p>
          <a:p>
            <a:pPr marL="0" lvl="0" indent="0">
              <a:buNone/>
            </a:pPr>
            <a:endParaRPr lang="en-US" sz="1600" b="0" i="0" u="none" strike="noStrike" dirty="0" smtClean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indent="0">
              <a:buNone/>
            </a:pPr>
            <a:r>
              <a:rPr lang="en-GB" sz="1600" dirty="0" smtClean="0"/>
              <a:t>	Wed 1</a:t>
            </a:r>
            <a:r>
              <a:rPr lang="en-GB" sz="1600" baseline="30000" dirty="0" smtClean="0"/>
              <a:t>st</a:t>
            </a:r>
            <a:r>
              <a:rPr lang="en-GB" sz="1600" dirty="0" smtClean="0"/>
              <a:t> Week (12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Oct) 8pm:</a:t>
            </a:r>
          </a:p>
          <a:p>
            <a:pPr marL="0" indent="0">
              <a:buNone/>
            </a:pPr>
            <a:r>
              <a:rPr lang="en-GB" sz="1600" dirty="0" smtClean="0"/>
              <a:t>	</a:t>
            </a:r>
            <a:r>
              <a:rPr lang="en-GB" sz="1600" b="1" dirty="0" smtClean="0"/>
              <a:t>Desert Planet Books</a:t>
            </a:r>
            <a:endParaRPr lang="en-GB" sz="1600" b="1" dirty="0" smtClean="0"/>
          </a:p>
          <a:p>
            <a:pPr lvl="0"/>
            <a:r>
              <a:rPr lang="en-GB" sz="1600" dirty="0" smtClean="0"/>
              <a:t>	In Pembroke. </a:t>
            </a:r>
            <a:r>
              <a:rPr lang="en-US" sz="1600" dirty="0" smtClean="0"/>
              <a:t>W</a:t>
            </a: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hat are the ten SF 	books most worth reading and why? C	Come along  to our first regular meeting of term for a lively discussion. Audience contributions are encouraged, but don’t feel you have to say anything!</a:t>
            </a:r>
          </a:p>
          <a:p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 algn="just">
              <a:buNone/>
            </a:pPr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38600" cy="6120680"/>
          </a:xfrm>
        </p:spPr>
        <p:txBody>
          <a:bodyPr>
            <a:normAutofit fontScale="92500" lnSpcReduction="10000"/>
          </a:bodyPr>
          <a:lstStyle/>
          <a:p>
            <a:pPr marL="0" lvl="0" indent="0" hangingPunct="0">
              <a:spcBef>
                <a:spcPts val="0"/>
              </a:spcBef>
              <a:buNone/>
            </a:pPr>
            <a:r>
              <a:rPr lang="en-US" sz="1600" b="1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Library</a:t>
            </a: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Sundays are library meetings, held from 8pm till late in our librarian's college room (or occasionally at a pub!). These evenings are an opportunity to </a:t>
            </a:r>
            <a:r>
              <a:rPr lang="en-US" sz="1600" b="0" i="0" u="none" strike="noStrike" dirty="0" err="1" smtClean="0">
                <a:ln>
                  <a:noFill/>
                </a:ln>
                <a:ea typeface="HG Mincho Light J" pitchFamily="2"/>
                <a:cs typeface="Luxi Sans" pitchFamily="2"/>
              </a:rPr>
              <a:t>socialise</a:t>
            </a: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, and chat about life, the universe and Everything, whilst also perusing OUSFG’s library of around 600 books.</a:t>
            </a: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b="1" dirty="0" smtClean="0"/>
              <a:t>Discussion and film meetings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Wednesday meetings also start at 8pm, and are held in either Pembroke or Somerville.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 smtClean="0">
                <a:ea typeface="HG Mincho Light J" pitchFamily="2"/>
                <a:cs typeface="Luxi Sans" pitchFamily="2"/>
              </a:rPr>
              <a:t>We’re kicking off with Desert Planet Books, followed by our </a:t>
            </a:r>
            <a:r>
              <a:rPr lang="en-US" sz="1600" dirty="0" err="1" smtClean="0">
                <a:ea typeface="HG Mincho Light J" pitchFamily="2"/>
                <a:cs typeface="Luxi Sans" pitchFamily="2"/>
              </a:rPr>
              <a:t>favourite</a:t>
            </a:r>
            <a:r>
              <a:rPr lang="en-US" sz="1600" dirty="0" smtClean="0">
                <a:ea typeface="HG Mincho Light J" pitchFamily="2"/>
                <a:cs typeface="Luxi Sans" pitchFamily="2"/>
              </a:rPr>
              <a:t> collaborative story-telling event </a:t>
            </a:r>
            <a:r>
              <a:rPr lang="en-US" sz="1600" dirty="0" err="1" smtClean="0">
                <a:ea typeface="HG Mincho Light J" pitchFamily="2"/>
                <a:cs typeface="Luxi Sans" pitchFamily="2"/>
              </a:rPr>
              <a:t>Tentacular</a:t>
            </a:r>
            <a:r>
              <a:rPr lang="en-US" sz="1600" dirty="0" smtClean="0">
                <a:ea typeface="HG Mincho Light J" pitchFamily="2"/>
                <a:cs typeface="Luxi Sans" pitchFamily="2"/>
              </a:rPr>
              <a:t> Vikings  (don’t ask). In 3</a:t>
            </a:r>
            <a:r>
              <a:rPr lang="en-US" sz="1600" baseline="30000" dirty="0" smtClean="0">
                <a:ea typeface="HG Mincho Light J" pitchFamily="2"/>
                <a:cs typeface="Luxi Sans" pitchFamily="2"/>
              </a:rPr>
              <a:t>rd</a:t>
            </a:r>
            <a:r>
              <a:rPr lang="en-US" sz="1600" dirty="0" smtClean="0">
                <a:ea typeface="HG Mincho Light J" pitchFamily="2"/>
                <a:cs typeface="Luxi Sans" pitchFamily="2"/>
              </a:rPr>
              <a:t> week we’ll be watching The Rocky Horror Picture Show – fancy dress is far from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 smtClean="0">
                <a:ea typeface="HG Mincho Light J" pitchFamily="2"/>
                <a:cs typeface="Luxi Sans" pitchFamily="2"/>
              </a:rPr>
              <a:t>compulsory but is very much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 smtClean="0">
                <a:ea typeface="HG Mincho Light J" pitchFamily="2"/>
                <a:cs typeface="Luxi Sans" pitchFamily="2"/>
              </a:rPr>
              <a:t>encouraged!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1600" dirty="0" smtClean="0">
              <a:ea typeface="HG Mincho Light J" pitchFamily="2"/>
              <a:cs typeface="Luxi Sans" pitchFamily="2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 smtClean="0">
                <a:ea typeface="HG Mincho Light J" pitchFamily="2"/>
                <a:cs typeface="Luxi Sans" pitchFamily="2"/>
              </a:rPr>
              <a:t>Award winning author and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 smtClean="0">
                <a:ea typeface="HG Mincho Light J" pitchFamily="2"/>
                <a:cs typeface="Luxi Sans" pitchFamily="2"/>
              </a:rPr>
              <a:t>ex-OUSFG president </a:t>
            </a:r>
            <a:r>
              <a:rPr lang="en-US" sz="1600" b="1" dirty="0" smtClean="0">
                <a:ea typeface="HG Mincho Light J" pitchFamily="2"/>
                <a:cs typeface="Luxi Sans" pitchFamily="2"/>
              </a:rPr>
              <a:t>Frances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b="1" dirty="0" err="1" smtClean="0">
                <a:ea typeface="HG Mincho Light J" pitchFamily="2"/>
                <a:cs typeface="Luxi Sans" pitchFamily="2"/>
              </a:rPr>
              <a:t>Hardinge</a:t>
            </a:r>
            <a:r>
              <a:rPr lang="en-US" sz="1600" b="1" dirty="0" smtClean="0">
                <a:ea typeface="HG Mincho Light J" pitchFamily="2"/>
                <a:cs typeface="Luxi Sans" pitchFamily="2"/>
              </a:rPr>
              <a:t> </a:t>
            </a:r>
            <a:r>
              <a:rPr lang="en-US" sz="1600" dirty="0" smtClean="0">
                <a:ea typeface="HG Mincho Light J" pitchFamily="2"/>
                <a:cs typeface="Luxi Sans" pitchFamily="2"/>
              </a:rPr>
              <a:t>is coming to give a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 smtClean="0">
                <a:ea typeface="HG Mincho Light J" pitchFamily="2"/>
                <a:cs typeface="Luxi Sans" pitchFamily="2"/>
              </a:rPr>
              <a:t>talk in 4</a:t>
            </a:r>
            <a:r>
              <a:rPr lang="en-US" sz="1600" baseline="30000" dirty="0" smtClean="0">
                <a:ea typeface="HG Mincho Light J" pitchFamily="2"/>
                <a:cs typeface="Luxi Sans" pitchFamily="2"/>
              </a:rPr>
              <a:t>th</a:t>
            </a:r>
            <a:r>
              <a:rPr lang="en-US" sz="1600" dirty="0" smtClean="0">
                <a:ea typeface="HG Mincho Light J" pitchFamily="2"/>
                <a:cs typeface="Luxi Sans" pitchFamily="2"/>
              </a:rPr>
              <a:t> week!</a:t>
            </a:r>
          </a:p>
          <a:p>
            <a:pPr marL="0" lvl="0" indent="0">
              <a:buNone/>
            </a:pPr>
            <a:endParaRPr lang="en-US" sz="1600" dirty="0" smtClean="0"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3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For the full </a:t>
            </a:r>
            <a:r>
              <a:rPr lang="en-US" sz="1300" b="0" i="0" u="none" strike="noStrike" dirty="0" err="1" smtClean="0">
                <a:ln>
                  <a:noFill/>
                </a:ln>
                <a:ea typeface="HG Mincho Light J" pitchFamily="2"/>
                <a:cs typeface="Luxi Sans" pitchFamily="2"/>
              </a:rPr>
              <a:t>termcard</a:t>
            </a:r>
            <a:r>
              <a:rPr lang="en-US" sz="13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, directions to venues and up-to-date information, visit the website and subscribe to our low-traffic email announcement list.</a:t>
            </a: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300" b="1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http://users.ox.ac.uk/~ousfg/</a:t>
            </a:r>
            <a:endParaRPr lang="en-US" sz="1300" b="1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8596" y="2313063"/>
            <a:ext cx="638690" cy="665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56825" y="4014356"/>
            <a:ext cx="822233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815352"/>
            <a:ext cx="1162684" cy="140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73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81" y="410772"/>
            <a:ext cx="1519351" cy="3874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87625" y="2924944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868145" y="764704"/>
            <a:ext cx="3168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>
          <a:xfrm>
            <a:off x="0" y="0"/>
            <a:ext cx="4572000" cy="65253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	   	 Oxford University </a:t>
            </a:r>
          </a:p>
          <a:p>
            <a:pPr marL="0" indent="0">
              <a:buNone/>
            </a:pPr>
            <a:r>
              <a:rPr lang="en-GB" sz="2400" dirty="0" smtClean="0"/>
              <a:t>             Speculative Fiction Group</a:t>
            </a:r>
          </a:p>
          <a:p>
            <a:pPr marL="0" lvl="0" indent="0">
              <a:buNone/>
            </a:pPr>
            <a:endParaRPr lang="en-US" sz="1600" b="0" i="0" u="none" strike="noStrike" dirty="0" smtClean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lvl="0" indent="0">
              <a:buNone/>
            </a:pP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We’re a friendly, diverse group of people who enjoy </a:t>
            </a:r>
            <a:r>
              <a:rPr lang="en-US" sz="1600" b="0" i="0" u="none" strike="noStrike" dirty="0" err="1" smtClean="0">
                <a:ln>
                  <a:noFill/>
                </a:ln>
                <a:ea typeface="HG Mincho Light J" pitchFamily="2"/>
                <a:cs typeface="Luxi Sans" pitchFamily="2"/>
              </a:rPr>
              <a:t>sci</a:t>
            </a: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 fi, fantasy, horror and all things speculative. We meet twice a week during term, on Sundays and Wednesdays.</a:t>
            </a:r>
          </a:p>
          <a:p>
            <a:pPr marL="0" lvl="0" indent="0">
              <a:buNone/>
            </a:pPr>
            <a:endParaRPr lang="en-US" sz="1600" b="0" i="0" u="none" strike="noStrike" dirty="0" smtClean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indent="0">
              <a:buNone/>
            </a:pPr>
            <a:r>
              <a:rPr lang="en-GB" sz="1600" dirty="0"/>
              <a:t>	</a:t>
            </a:r>
            <a:r>
              <a:rPr lang="en-GB" sz="1600" dirty="0" smtClean="0"/>
              <a:t>Sun 1</a:t>
            </a:r>
            <a:r>
              <a:rPr lang="en-GB" sz="1600" baseline="30000" dirty="0" smtClean="0"/>
              <a:t>st</a:t>
            </a:r>
            <a:r>
              <a:rPr lang="en-GB" sz="1600" dirty="0" smtClean="0"/>
              <a:t> Week (9th Oct) 3-6pm: 	</a:t>
            </a:r>
            <a:r>
              <a:rPr lang="en-GB" sz="1600" b="1" dirty="0" err="1" smtClean="0"/>
              <a:t>Freshers’</a:t>
            </a:r>
            <a:r>
              <a:rPr lang="en-GB" sz="1600" b="1" dirty="0" smtClean="0"/>
              <a:t> Cakes</a:t>
            </a:r>
          </a:p>
          <a:p>
            <a:pPr marL="0" lvl="0" indent="0">
              <a:buNone/>
            </a:pP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In Somerville. Drop in for </a:t>
            </a:r>
            <a:r>
              <a:rPr lang="en-US" sz="1600" dirty="0" smtClean="0">
                <a:ea typeface="HG Mincho Light J" pitchFamily="2"/>
                <a:cs typeface="Luxi Sans" pitchFamily="2"/>
              </a:rPr>
              <a:t>obligation-free </a:t>
            </a:r>
            <a:r>
              <a:rPr lang="en-US" sz="1600" b="1" dirty="0" smtClean="0">
                <a:ea typeface="HG Mincho Light J" pitchFamily="2"/>
                <a:cs typeface="Luxi Sans" pitchFamily="2"/>
              </a:rPr>
              <a:t>cake </a:t>
            </a: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(not a lie!), drinks, nibbles, and to meet the crew and fellow geeky </a:t>
            </a:r>
            <a:r>
              <a:rPr lang="en-US" sz="1600" b="0" i="0" u="none" strike="noStrike" dirty="0" err="1" smtClean="0">
                <a:ln>
                  <a:noFill/>
                </a:ln>
                <a:ea typeface="HG Mincho Light J" pitchFamily="2"/>
                <a:cs typeface="Luxi Sans" pitchFamily="2"/>
              </a:rPr>
              <a:t>freshers</a:t>
            </a: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!</a:t>
            </a:r>
          </a:p>
          <a:p>
            <a:pPr marL="0" lvl="0" indent="0">
              <a:buNone/>
            </a:pPr>
            <a:endParaRPr lang="en-US" sz="1600" b="0" i="0" u="none" strike="noStrike" dirty="0" smtClean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indent="0">
              <a:buNone/>
            </a:pPr>
            <a:r>
              <a:rPr lang="en-GB" sz="1600" dirty="0" smtClean="0"/>
              <a:t>	Wed 1</a:t>
            </a:r>
            <a:r>
              <a:rPr lang="en-GB" sz="1600" baseline="30000" dirty="0" smtClean="0"/>
              <a:t>st</a:t>
            </a:r>
            <a:r>
              <a:rPr lang="en-GB" sz="1600" dirty="0" smtClean="0"/>
              <a:t> Week (12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Oct) 8pm:</a:t>
            </a:r>
          </a:p>
          <a:p>
            <a:pPr marL="0" indent="0">
              <a:buNone/>
            </a:pPr>
            <a:r>
              <a:rPr lang="en-GB" sz="1600" dirty="0" smtClean="0"/>
              <a:t>	</a:t>
            </a:r>
            <a:r>
              <a:rPr lang="en-GB" sz="1600" b="1" dirty="0" smtClean="0"/>
              <a:t>Desert Planet Books</a:t>
            </a:r>
            <a:endParaRPr lang="en-GB" sz="1600" b="1" dirty="0" smtClean="0"/>
          </a:p>
          <a:p>
            <a:pPr marL="0" lvl="0" indent="0">
              <a:buNone/>
            </a:pPr>
            <a:r>
              <a:rPr lang="en-GB" sz="1600" dirty="0" smtClean="0"/>
              <a:t>	In Pembroke. </a:t>
            </a:r>
            <a:r>
              <a:rPr lang="en-US" sz="1600" dirty="0" smtClean="0"/>
              <a:t>W</a:t>
            </a: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hat are the ten SF 	books most worth reading and why? C	Come along  to our first regular meeting of term for a lively discussion. Audience contributions are encouraged, but don’t feel you have to say anything!</a:t>
            </a:r>
          </a:p>
          <a:p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 algn="just">
              <a:buNone/>
            </a:pPr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4857504" y="111340"/>
            <a:ext cx="4042792" cy="6525344"/>
          </a:xfrm>
        </p:spPr>
        <p:txBody>
          <a:bodyPr>
            <a:normAutofit lnSpcReduction="10000"/>
          </a:bodyPr>
          <a:lstStyle/>
          <a:p>
            <a:pPr marL="0" lvl="0" indent="0" hangingPunct="0">
              <a:spcBef>
                <a:spcPts val="0"/>
              </a:spcBef>
              <a:buNone/>
            </a:pPr>
            <a:r>
              <a:rPr lang="en-US" sz="1600" b="1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Library</a:t>
            </a: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Sundays are library meetings, held from 8pm till late in our librarian's college room (or occasionally at a pub!). These evenings are an opportunity to </a:t>
            </a:r>
            <a:r>
              <a:rPr lang="en-US" sz="1600" b="0" i="0" u="none" strike="noStrike" dirty="0" err="1" smtClean="0">
                <a:ln>
                  <a:noFill/>
                </a:ln>
                <a:ea typeface="HG Mincho Light J" pitchFamily="2"/>
                <a:cs typeface="Luxi Sans" pitchFamily="2"/>
              </a:rPr>
              <a:t>socialise</a:t>
            </a: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, and chat about life, the universe and Everything, whilst also perusing OUSFG’s library of around 600 books.</a:t>
            </a: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b="1" dirty="0" smtClean="0"/>
              <a:t>Discussion and film meetings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Wednesday meetings also start at 8pm, and are held in either Pembroke or Somerville.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 smtClean="0">
                <a:ea typeface="HG Mincho Light J" pitchFamily="2"/>
                <a:cs typeface="Luxi Sans" pitchFamily="2"/>
              </a:rPr>
              <a:t>We’re kicking off with Desert Planet Books, followed by our </a:t>
            </a:r>
            <a:r>
              <a:rPr lang="en-US" sz="1600" dirty="0" err="1" smtClean="0">
                <a:ea typeface="HG Mincho Light J" pitchFamily="2"/>
                <a:cs typeface="Luxi Sans" pitchFamily="2"/>
              </a:rPr>
              <a:t>favourite</a:t>
            </a:r>
            <a:r>
              <a:rPr lang="en-US" sz="1600" dirty="0" smtClean="0">
                <a:ea typeface="HG Mincho Light J" pitchFamily="2"/>
                <a:cs typeface="Luxi Sans" pitchFamily="2"/>
              </a:rPr>
              <a:t> collaborative story-telling event </a:t>
            </a:r>
            <a:r>
              <a:rPr lang="en-US" sz="1600" dirty="0" err="1" smtClean="0">
                <a:ea typeface="HG Mincho Light J" pitchFamily="2"/>
                <a:cs typeface="Luxi Sans" pitchFamily="2"/>
              </a:rPr>
              <a:t>Tentacular</a:t>
            </a:r>
            <a:r>
              <a:rPr lang="en-US" sz="1600" dirty="0" smtClean="0">
                <a:ea typeface="HG Mincho Light J" pitchFamily="2"/>
                <a:cs typeface="Luxi Sans" pitchFamily="2"/>
              </a:rPr>
              <a:t> Vikings  (don’t ask). In 3</a:t>
            </a:r>
            <a:r>
              <a:rPr lang="en-US" sz="1600" baseline="30000" dirty="0" smtClean="0">
                <a:ea typeface="HG Mincho Light J" pitchFamily="2"/>
                <a:cs typeface="Luxi Sans" pitchFamily="2"/>
              </a:rPr>
              <a:t>rd</a:t>
            </a:r>
            <a:r>
              <a:rPr lang="en-US" sz="1600" dirty="0" smtClean="0">
                <a:ea typeface="HG Mincho Light J" pitchFamily="2"/>
                <a:cs typeface="Luxi Sans" pitchFamily="2"/>
              </a:rPr>
              <a:t> week we’ll be watching The Rocky Horror Picture Show – fancy dress is far from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 smtClean="0">
                <a:ea typeface="HG Mincho Light J" pitchFamily="2"/>
                <a:cs typeface="Luxi Sans" pitchFamily="2"/>
              </a:rPr>
              <a:t>compulsory but is very much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 smtClean="0">
                <a:ea typeface="HG Mincho Light J" pitchFamily="2"/>
                <a:cs typeface="Luxi Sans" pitchFamily="2"/>
              </a:rPr>
              <a:t>encouraged!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1600" dirty="0" smtClean="0">
              <a:ea typeface="HG Mincho Light J" pitchFamily="2"/>
              <a:cs typeface="Luxi Sans" pitchFamily="2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 smtClean="0">
                <a:ea typeface="HG Mincho Light J" pitchFamily="2"/>
                <a:cs typeface="Luxi Sans" pitchFamily="2"/>
              </a:rPr>
              <a:t>Award winning author and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 smtClean="0">
                <a:ea typeface="HG Mincho Light J" pitchFamily="2"/>
                <a:cs typeface="Luxi Sans" pitchFamily="2"/>
              </a:rPr>
              <a:t>ex-OUSFG president </a:t>
            </a:r>
            <a:r>
              <a:rPr lang="en-US" sz="1600" b="1" dirty="0" smtClean="0">
                <a:ea typeface="HG Mincho Light J" pitchFamily="2"/>
                <a:cs typeface="Luxi Sans" pitchFamily="2"/>
              </a:rPr>
              <a:t>Frances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b="1" dirty="0" err="1" smtClean="0">
                <a:ea typeface="HG Mincho Light J" pitchFamily="2"/>
                <a:cs typeface="Luxi Sans" pitchFamily="2"/>
              </a:rPr>
              <a:t>Hardinge</a:t>
            </a:r>
            <a:r>
              <a:rPr lang="en-US" sz="1600" b="1" dirty="0" smtClean="0">
                <a:ea typeface="HG Mincho Light J" pitchFamily="2"/>
                <a:cs typeface="Luxi Sans" pitchFamily="2"/>
              </a:rPr>
              <a:t> </a:t>
            </a:r>
            <a:r>
              <a:rPr lang="en-US" sz="1600" dirty="0" smtClean="0">
                <a:ea typeface="HG Mincho Light J" pitchFamily="2"/>
                <a:cs typeface="Luxi Sans" pitchFamily="2"/>
              </a:rPr>
              <a:t>is coming to give a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 smtClean="0">
                <a:ea typeface="HG Mincho Light J" pitchFamily="2"/>
                <a:cs typeface="Luxi Sans" pitchFamily="2"/>
              </a:rPr>
              <a:t>talk in 4</a:t>
            </a:r>
            <a:r>
              <a:rPr lang="en-US" sz="1600" baseline="30000" dirty="0" smtClean="0">
                <a:ea typeface="HG Mincho Light J" pitchFamily="2"/>
                <a:cs typeface="Luxi Sans" pitchFamily="2"/>
              </a:rPr>
              <a:t>th</a:t>
            </a:r>
            <a:r>
              <a:rPr lang="en-US" sz="1600" dirty="0" smtClean="0">
                <a:ea typeface="HG Mincho Light J" pitchFamily="2"/>
                <a:cs typeface="Luxi Sans" pitchFamily="2"/>
              </a:rPr>
              <a:t> week!</a:t>
            </a:r>
          </a:p>
          <a:p>
            <a:pPr marL="0" lvl="0" indent="0">
              <a:buNone/>
            </a:pPr>
            <a:endParaRPr lang="en-US" sz="1600" dirty="0" smtClean="0"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3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For the full </a:t>
            </a:r>
            <a:r>
              <a:rPr lang="en-US" sz="1300" b="0" i="0" u="none" strike="noStrike" dirty="0" err="1" smtClean="0">
                <a:ln>
                  <a:noFill/>
                </a:ln>
                <a:ea typeface="HG Mincho Light J" pitchFamily="2"/>
                <a:cs typeface="Luxi Sans" pitchFamily="2"/>
              </a:rPr>
              <a:t>termcard</a:t>
            </a:r>
            <a:r>
              <a:rPr lang="en-US" sz="1300" b="0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, directions to venues and up-to-date information, visit the website and subscribe to our low-traffic email announcement list.</a:t>
            </a: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300" b="1" i="0" u="none" strike="noStrike" dirty="0" smtClean="0">
                <a:ln>
                  <a:noFill/>
                </a:ln>
                <a:ea typeface="HG Mincho Light J" pitchFamily="2"/>
                <a:cs typeface="Luxi Sans" pitchFamily="2"/>
              </a:rPr>
              <a:t>http://users.ox.ac.uk/~ousfg/</a:t>
            </a:r>
            <a:endParaRPr lang="en-US" sz="1300" b="1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76809" y="2389666"/>
            <a:ext cx="638690" cy="665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09067" y="4077072"/>
            <a:ext cx="822233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765" y="3878068"/>
            <a:ext cx="1162684" cy="140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015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329</Words>
  <Application>Microsoft Office PowerPoint</Application>
  <PresentationFormat>On-screen Show (4:3)</PresentationFormat>
  <Paragraphs>58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Lyuba Bozhilova</dc:creator>
  <cp:lastModifiedBy>Lyuba Bozhilova</cp:lastModifiedBy>
  <cp:revision>7</cp:revision>
  <cp:lastPrinted>2016-10-02T16:37:18Z</cp:lastPrinted>
  <dcterms:created xsi:type="dcterms:W3CDTF">2016-10-02T15:42:17Z</dcterms:created>
  <dcterms:modified xsi:type="dcterms:W3CDTF">2016-10-02T16:41:52Z</dcterms:modified>
</cp:coreProperties>
</file>